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256" r:id="rId2"/>
    <p:sldId id="280" r:id="rId3"/>
    <p:sldId id="257" r:id="rId4"/>
    <p:sldId id="261" r:id="rId5"/>
    <p:sldId id="279" r:id="rId6"/>
    <p:sldId id="262" r:id="rId7"/>
    <p:sldId id="268" r:id="rId8"/>
    <p:sldId id="264" r:id="rId9"/>
    <p:sldId id="276" r:id="rId10"/>
    <p:sldId id="269" r:id="rId11"/>
    <p:sldId id="267" r:id="rId12"/>
    <p:sldId id="277" r:id="rId13"/>
    <p:sldId id="272" r:id="rId14"/>
    <p:sldId id="278" r:id="rId15"/>
    <p:sldId id="275"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94660"/>
  </p:normalViewPr>
  <p:slideViewPr>
    <p:cSldViewPr snapToGrid="0">
      <p:cViewPr varScale="1">
        <p:scale>
          <a:sx n="95" d="100"/>
          <a:sy n="95" d="100"/>
        </p:scale>
        <p:origin x="336"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F089EC-ED9D-4F44-B694-5DD3DE8516B3}" type="datetimeFigureOut">
              <a:rPr lang="en-US" smtClean="0"/>
              <a:t>10/26/2025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EE91D39-597C-45F4-89D6-E0AFE61235C1}" type="slidenum">
              <a:rPr lang="en-US" smtClean="0"/>
              <a:t>‹#›</a:t>
            </a:fld>
            <a:endParaRPr lang="en-US"/>
          </a:p>
        </p:txBody>
      </p:sp>
    </p:spTree>
    <p:extLst>
      <p:ext uri="{BB962C8B-B14F-4D97-AF65-F5344CB8AC3E}">
        <p14:creationId xmlns:p14="http://schemas.microsoft.com/office/powerpoint/2010/main" val="13559064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5618BDD-7806-4516-B462-220AAEDB6DD8}" type="datetimeFigureOut">
              <a:rPr lang="en-US" smtClean="0"/>
              <a:t>10/26/2025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2B47B4-6327-4044-9ABC-B7B2EB64EC7B}" type="slidenum">
              <a:rPr lang="en-US" smtClean="0"/>
              <a:t>‹#›</a:t>
            </a:fld>
            <a:endParaRPr lang="en-US"/>
          </a:p>
        </p:txBody>
      </p:sp>
    </p:spTree>
    <p:extLst>
      <p:ext uri="{BB962C8B-B14F-4D97-AF65-F5344CB8AC3E}">
        <p14:creationId xmlns:p14="http://schemas.microsoft.com/office/powerpoint/2010/main" val="38312311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618BDD-7806-4516-B462-220AAEDB6DD8}" type="datetimeFigureOut">
              <a:rPr lang="en-US" smtClean="0"/>
              <a:t>10/26/2025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2B47B4-6327-4044-9ABC-B7B2EB64EC7B}" type="slidenum">
              <a:rPr lang="en-US" smtClean="0"/>
              <a:t>‹#›</a:t>
            </a:fld>
            <a:endParaRPr lang="en-US"/>
          </a:p>
        </p:txBody>
      </p:sp>
    </p:spTree>
    <p:extLst>
      <p:ext uri="{BB962C8B-B14F-4D97-AF65-F5344CB8AC3E}">
        <p14:creationId xmlns:p14="http://schemas.microsoft.com/office/powerpoint/2010/main" val="4249200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618BDD-7806-4516-B462-220AAEDB6DD8}" type="datetimeFigureOut">
              <a:rPr lang="en-US" smtClean="0"/>
              <a:t>10/26/2025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2B47B4-6327-4044-9ABC-B7B2EB64EC7B}" type="slidenum">
              <a:rPr lang="en-US" smtClean="0"/>
              <a:t>‹#›</a:t>
            </a:fld>
            <a:endParaRPr lang="en-US"/>
          </a:p>
        </p:txBody>
      </p:sp>
    </p:spTree>
    <p:extLst>
      <p:ext uri="{BB962C8B-B14F-4D97-AF65-F5344CB8AC3E}">
        <p14:creationId xmlns:p14="http://schemas.microsoft.com/office/powerpoint/2010/main" val="632985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618BDD-7806-4516-B462-220AAEDB6DD8}" type="datetimeFigureOut">
              <a:rPr lang="en-US" smtClean="0"/>
              <a:t>10/26/2025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2B47B4-6327-4044-9ABC-B7B2EB64EC7B}" type="slidenum">
              <a:rPr lang="en-US" smtClean="0"/>
              <a:t>‹#›</a:t>
            </a:fld>
            <a:endParaRPr lang="en-US"/>
          </a:p>
        </p:txBody>
      </p:sp>
    </p:spTree>
    <p:extLst>
      <p:ext uri="{BB962C8B-B14F-4D97-AF65-F5344CB8AC3E}">
        <p14:creationId xmlns:p14="http://schemas.microsoft.com/office/powerpoint/2010/main" val="21240554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618BDD-7806-4516-B462-220AAEDB6DD8}" type="datetimeFigureOut">
              <a:rPr lang="en-US" smtClean="0"/>
              <a:t>10/26/2025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B2B47B4-6327-4044-9ABC-B7B2EB64EC7B}" type="slidenum">
              <a:rPr lang="en-US" smtClean="0"/>
              <a:t>‹#›</a:t>
            </a:fld>
            <a:endParaRPr lang="en-US"/>
          </a:p>
        </p:txBody>
      </p:sp>
    </p:spTree>
    <p:extLst>
      <p:ext uri="{BB962C8B-B14F-4D97-AF65-F5344CB8AC3E}">
        <p14:creationId xmlns:p14="http://schemas.microsoft.com/office/powerpoint/2010/main" val="7770998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5618BDD-7806-4516-B462-220AAEDB6DD8}" type="datetimeFigureOut">
              <a:rPr lang="en-US" smtClean="0"/>
              <a:t>10/26/2025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2B47B4-6327-4044-9ABC-B7B2EB64EC7B}" type="slidenum">
              <a:rPr lang="en-US" smtClean="0"/>
              <a:t>‹#›</a:t>
            </a:fld>
            <a:endParaRPr lang="en-US"/>
          </a:p>
        </p:txBody>
      </p:sp>
    </p:spTree>
    <p:extLst>
      <p:ext uri="{BB962C8B-B14F-4D97-AF65-F5344CB8AC3E}">
        <p14:creationId xmlns:p14="http://schemas.microsoft.com/office/powerpoint/2010/main" val="24242158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5618BDD-7806-4516-B462-220AAEDB6DD8}" type="datetimeFigureOut">
              <a:rPr lang="en-US" smtClean="0"/>
              <a:t>10/26/2025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B2B47B4-6327-4044-9ABC-B7B2EB64EC7B}" type="slidenum">
              <a:rPr lang="en-US" smtClean="0"/>
              <a:t>‹#›</a:t>
            </a:fld>
            <a:endParaRPr lang="en-US"/>
          </a:p>
        </p:txBody>
      </p:sp>
    </p:spTree>
    <p:extLst>
      <p:ext uri="{BB962C8B-B14F-4D97-AF65-F5344CB8AC3E}">
        <p14:creationId xmlns:p14="http://schemas.microsoft.com/office/powerpoint/2010/main" val="13521483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5618BDD-7806-4516-B462-220AAEDB6DD8}" type="datetimeFigureOut">
              <a:rPr lang="en-US" smtClean="0"/>
              <a:t>10/26/2025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B2B47B4-6327-4044-9ABC-B7B2EB64EC7B}" type="slidenum">
              <a:rPr lang="en-US" smtClean="0"/>
              <a:t>‹#›</a:t>
            </a:fld>
            <a:endParaRPr lang="en-US"/>
          </a:p>
        </p:txBody>
      </p:sp>
    </p:spTree>
    <p:extLst>
      <p:ext uri="{BB962C8B-B14F-4D97-AF65-F5344CB8AC3E}">
        <p14:creationId xmlns:p14="http://schemas.microsoft.com/office/powerpoint/2010/main" val="3958013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618BDD-7806-4516-B462-220AAEDB6DD8}" type="datetimeFigureOut">
              <a:rPr lang="en-US" smtClean="0"/>
              <a:t>10/26/2025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B2B47B4-6327-4044-9ABC-B7B2EB64EC7B}" type="slidenum">
              <a:rPr lang="en-US" smtClean="0"/>
              <a:t>‹#›</a:t>
            </a:fld>
            <a:endParaRPr lang="en-US"/>
          </a:p>
        </p:txBody>
      </p:sp>
    </p:spTree>
    <p:extLst>
      <p:ext uri="{BB962C8B-B14F-4D97-AF65-F5344CB8AC3E}">
        <p14:creationId xmlns:p14="http://schemas.microsoft.com/office/powerpoint/2010/main" val="4011829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5618BDD-7806-4516-B462-220AAEDB6DD8}" type="datetimeFigureOut">
              <a:rPr lang="en-US" smtClean="0"/>
              <a:t>10/26/2025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2B47B4-6327-4044-9ABC-B7B2EB64EC7B}" type="slidenum">
              <a:rPr lang="en-US" smtClean="0"/>
              <a:t>‹#›</a:t>
            </a:fld>
            <a:endParaRPr lang="en-US"/>
          </a:p>
        </p:txBody>
      </p:sp>
    </p:spTree>
    <p:extLst>
      <p:ext uri="{BB962C8B-B14F-4D97-AF65-F5344CB8AC3E}">
        <p14:creationId xmlns:p14="http://schemas.microsoft.com/office/powerpoint/2010/main" val="42457331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5618BDD-7806-4516-B462-220AAEDB6DD8}" type="datetimeFigureOut">
              <a:rPr lang="en-US" smtClean="0"/>
              <a:t>10/26/2025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B2B47B4-6327-4044-9ABC-B7B2EB64EC7B}" type="slidenum">
              <a:rPr lang="en-US" smtClean="0"/>
              <a:t>‹#›</a:t>
            </a:fld>
            <a:endParaRPr lang="en-US"/>
          </a:p>
        </p:txBody>
      </p:sp>
    </p:spTree>
    <p:extLst>
      <p:ext uri="{BB962C8B-B14F-4D97-AF65-F5344CB8AC3E}">
        <p14:creationId xmlns:p14="http://schemas.microsoft.com/office/powerpoint/2010/main" val="9845260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5618BDD-7806-4516-B462-220AAEDB6DD8}" type="datetimeFigureOut">
              <a:rPr lang="en-US" smtClean="0"/>
              <a:t>10/26/2025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B2B47B4-6327-4044-9ABC-B7B2EB64EC7B}" type="slidenum">
              <a:rPr lang="en-US" smtClean="0"/>
              <a:t>‹#›</a:t>
            </a:fld>
            <a:endParaRPr lang="en-US"/>
          </a:p>
        </p:txBody>
      </p:sp>
    </p:spTree>
    <p:extLst>
      <p:ext uri="{BB962C8B-B14F-4D97-AF65-F5344CB8AC3E}">
        <p14:creationId xmlns:p14="http://schemas.microsoft.com/office/powerpoint/2010/main" val="14716097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577D6B2E-37A3-429E-A37C-F30ED64872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CEAD642-85CF-4750-8432-7C80C901F0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1723" y="-1"/>
            <a:ext cx="12225953" cy="6868071"/>
          </a:xfrm>
          <a:prstGeom prst="rect">
            <a:avLst/>
          </a:prstGeom>
          <a:gradFill>
            <a:gsLst>
              <a:gs pos="0">
                <a:srgbClr val="000000"/>
              </a:gs>
              <a:gs pos="100000">
                <a:schemeClr val="accent1">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A33EEAE-15D5-4119-8C1E-89D943F911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441959" y="-3"/>
            <a:ext cx="11772269" cy="6868074"/>
          </a:xfrm>
          <a:prstGeom prst="rect">
            <a:avLst/>
          </a:prstGeom>
          <a:gradFill>
            <a:gsLst>
              <a:gs pos="21000">
                <a:schemeClr val="accent1">
                  <a:lumMod val="50000"/>
                  <a:alpha val="83000"/>
                </a:schemeClr>
              </a:gs>
              <a:gs pos="100000">
                <a:schemeClr val="accent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30D8B3B-9B80-4025-B934-26DC7D7CD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5200" y="0"/>
            <a:ext cx="3623374" cy="6868072"/>
          </a:xfrm>
          <a:prstGeom prst="rect">
            <a:avLst/>
          </a:prstGeom>
          <a:gradFill>
            <a:gsLst>
              <a:gs pos="0">
                <a:schemeClr val="accent1">
                  <a:lumMod val="75000"/>
                  <a:alpha val="0"/>
                </a:schemeClr>
              </a:gs>
              <a:gs pos="99000">
                <a:srgbClr val="000000">
                  <a:alpha val="41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1064D5D5-227B-4F66-9AEA-46F570E793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5875" y="-3"/>
            <a:ext cx="12233581" cy="6868076"/>
          </a:xfrm>
          <a:prstGeom prst="rect">
            <a:avLst/>
          </a:prstGeom>
          <a:gradFill>
            <a:gsLst>
              <a:gs pos="3000">
                <a:schemeClr val="accent1">
                  <a:lumMod val="75000"/>
                  <a:alpha val="0"/>
                </a:schemeClr>
              </a:gs>
              <a:gs pos="100000">
                <a:srgbClr val="000000">
                  <a:alpha val="73000"/>
                </a:srgb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646B67A4-D328-4747-A82B-65E84FA463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484334" y="-861824"/>
            <a:ext cx="6861931" cy="8597859"/>
          </a:xfrm>
          <a:prstGeom prst="rect">
            <a:avLst/>
          </a:prstGeom>
          <a:gradFill>
            <a:gsLst>
              <a:gs pos="3000">
                <a:schemeClr val="accent1">
                  <a:lumMod val="75000"/>
                  <a:alpha val="0"/>
                </a:schemeClr>
              </a:gs>
              <a:gs pos="100000">
                <a:srgbClr val="000000">
                  <a:alpha val="27000"/>
                </a:srgb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a:extLst>
              <a:ext uri="{FF2B5EF4-FFF2-40B4-BE49-F238E27FC236}">
                <a16:creationId xmlns:a16="http://schemas.microsoft.com/office/drawing/2014/main" id="{B5A1B09C-1565-46F8-B70F-621C5EB48A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993193">
            <a:off x="1186972" y="1089049"/>
            <a:ext cx="4967533" cy="4988390"/>
          </a:xfrm>
          <a:prstGeom prst="ellipse">
            <a:avLst/>
          </a:prstGeom>
          <a:gradFill>
            <a:gsLst>
              <a:gs pos="0">
                <a:schemeClr val="accent1">
                  <a:alpha val="26000"/>
                </a:schemeClr>
              </a:gs>
              <a:gs pos="85000">
                <a:schemeClr val="accent1">
                  <a:lumMod val="60000"/>
                  <a:lumOff val="40000"/>
                  <a:alpha val="0"/>
                </a:schemeClr>
              </a:gs>
            </a:gsLst>
            <a:lin ang="14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D7AD677-C067-45BB-2183-177F92CA7373}"/>
              </a:ext>
            </a:extLst>
          </p:cNvPr>
          <p:cNvSpPr>
            <a:spLocks noGrp="1"/>
          </p:cNvSpPr>
          <p:nvPr>
            <p:ph type="ctrTitle"/>
          </p:nvPr>
        </p:nvSpPr>
        <p:spPr>
          <a:xfrm>
            <a:off x="4162567" y="818984"/>
            <a:ext cx="6714699" cy="3178689"/>
          </a:xfrm>
        </p:spPr>
        <p:txBody>
          <a:bodyPr>
            <a:normAutofit/>
          </a:bodyPr>
          <a:lstStyle/>
          <a:p>
            <a:pPr algn="l"/>
            <a:br>
              <a:rPr lang="en-US" sz="3700" dirty="0">
                <a:solidFill>
                  <a:srgbClr val="FFFFFF"/>
                </a:solidFill>
              </a:rPr>
            </a:br>
            <a:r>
              <a:rPr lang="en-US" sz="3700" dirty="0">
                <a:solidFill>
                  <a:srgbClr val="FFFFFF"/>
                </a:solidFill>
              </a:rPr>
              <a:t>Summary Prepared by </a:t>
            </a:r>
            <a:br>
              <a:rPr lang="en-US" sz="3700" dirty="0">
                <a:solidFill>
                  <a:srgbClr val="FFFFFF"/>
                </a:solidFill>
              </a:rPr>
            </a:br>
            <a:r>
              <a:rPr lang="en-US" sz="3700" dirty="0">
                <a:solidFill>
                  <a:srgbClr val="FFFFFF"/>
                </a:solidFill>
              </a:rPr>
              <a:t>Kris Damhorst, Chair </a:t>
            </a:r>
            <a:br>
              <a:rPr lang="en-US" sz="3700" dirty="0">
                <a:solidFill>
                  <a:srgbClr val="FFFFFF"/>
                </a:solidFill>
              </a:rPr>
            </a:br>
            <a:r>
              <a:rPr lang="en-US" sz="3700" dirty="0">
                <a:solidFill>
                  <a:srgbClr val="FFFFFF"/>
                </a:solidFill>
              </a:rPr>
              <a:t>Santa Cruz County Commission on the Environment </a:t>
            </a:r>
          </a:p>
        </p:txBody>
      </p:sp>
      <p:sp>
        <p:nvSpPr>
          <p:cNvPr id="22" name="Rectangle 21">
            <a:extLst>
              <a:ext uri="{FF2B5EF4-FFF2-40B4-BE49-F238E27FC236}">
                <a16:creationId xmlns:a16="http://schemas.microsoft.com/office/drawing/2014/main" id="{8C516CC8-80AC-446C-A56E-9F54B72104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 y="4490110"/>
            <a:ext cx="12217710" cy="2377962"/>
          </a:xfrm>
          <a:prstGeom prst="rect">
            <a:avLst/>
          </a:prstGeom>
          <a:gradFill>
            <a:gsLst>
              <a:gs pos="0">
                <a:schemeClr val="accent1">
                  <a:lumMod val="75000"/>
                  <a:alpha val="50000"/>
                </a:schemeClr>
              </a:gs>
              <a:gs pos="99000">
                <a:srgbClr val="000000">
                  <a:alpha val="34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328B3EC1-AC32-76A5-2F62-A6F85D90A530}"/>
              </a:ext>
            </a:extLst>
          </p:cNvPr>
          <p:cNvSpPr>
            <a:spLocks noGrp="1"/>
          </p:cNvSpPr>
          <p:nvPr>
            <p:ph type="subTitle" idx="1"/>
          </p:nvPr>
        </p:nvSpPr>
        <p:spPr>
          <a:xfrm>
            <a:off x="4285397" y="4960961"/>
            <a:ext cx="7055893" cy="1078054"/>
          </a:xfrm>
        </p:spPr>
        <p:txBody>
          <a:bodyPr>
            <a:normAutofit/>
          </a:bodyPr>
          <a:lstStyle/>
          <a:p>
            <a:pPr algn="l"/>
            <a:r>
              <a:rPr lang="en-US" dirty="0">
                <a:solidFill>
                  <a:srgbClr val="FFFFFF"/>
                </a:solidFill>
              </a:rPr>
              <a:t>October 27, 2025</a:t>
            </a:r>
          </a:p>
        </p:txBody>
      </p:sp>
    </p:spTree>
    <p:extLst>
      <p:ext uri="{BB962C8B-B14F-4D97-AF65-F5344CB8AC3E}">
        <p14:creationId xmlns:p14="http://schemas.microsoft.com/office/powerpoint/2010/main" val="32685306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2A43FB-9BA3-D082-DE82-5C0CBD2FE444}"/>
              </a:ext>
            </a:extLst>
          </p:cNvPr>
          <p:cNvSpPr>
            <a:spLocks noGrp="1"/>
          </p:cNvSpPr>
          <p:nvPr>
            <p:ph type="title"/>
          </p:nvPr>
        </p:nvSpPr>
        <p:spPr/>
        <p:txBody>
          <a:bodyPr>
            <a:normAutofit/>
          </a:bodyPr>
          <a:lstStyle/>
          <a:p>
            <a:pPr algn="ctr"/>
            <a:r>
              <a:rPr lang="en-US" sz="3200" b="1" dirty="0"/>
              <a:t>What are the key safety standards </a:t>
            </a:r>
            <a:br>
              <a:rPr lang="en-US" sz="3200" b="1" dirty="0"/>
            </a:br>
            <a:r>
              <a:rPr lang="en-US" sz="3200" b="1" dirty="0"/>
              <a:t>and codes that govern BESS installations?</a:t>
            </a:r>
            <a:endParaRPr lang="en-US" sz="3200" dirty="0"/>
          </a:p>
        </p:txBody>
      </p:sp>
      <p:sp>
        <p:nvSpPr>
          <p:cNvPr id="3" name="Content Placeholder 2">
            <a:extLst>
              <a:ext uri="{FF2B5EF4-FFF2-40B4-BE49-F238E27FC236}">
                <a16:creationId xmlns:a16="http://schemas.microsoft.com/office/drawing/2014/main" id="{2C2AAD69-5CCC-738A-F2D0-B1A35A4CB59B}"/>
              </a:ext>
            </a:extLst>
          </p:cNvPr>
          <p:cNvSpPr>
            <a:spLocks noGrp="1"/>
          </p:cNvSpPr>
          <p:nvPr>
            <p:ph idx="1"/>
          </p:nvPr>
        </p:nvSpPr>
        <p:spPr>
          <a:xfrm>
            <a:off x="838200" y="1825625"/>
            <a:ext cx="10515600" cy="4441360"/>
          </a:xfrm>
        </p:spPr>
        <p:txBody>
          <a:bodyPr>
            <a:normAutofit fontScale="40000" lnSpcReduction="20000"/>
          </a:bodyPr>
          <a:lstStyle/>
          <a:p>
            <a:pPr marL="0" indent="0">
              <a:buNone/>
            </a:pPr>
            <a:r>
              <a:rPr lang="en-US" sz="3800" dirty="0"/>
              <a:t>Several key safety standards and codes govern BESS installations to ensure safety and prevent hazards:</a:t>
            </a:r>
            <a:br>
              <a:rPr lang="en-US" sz="3800" dirty="0"/>
            </a:br>
            <a:r>
              <a:rPr lang="en-US" sz="3800" dirty="0"/>
              <a:t> </a:t>
            </a:r>
          </a:p>
          <a:p>
            <a:r>
              <a:rPr lang="en-US" sz="3800" b="1" dirty="0"/>
              <a:t>UL 9540: </a:t>
            </a:r>
            <a:r>
              <a:rPr lang="en-US" sz="3800" dirty="0"/>
              <a:t>Covers integrated systems, battery management systems, inverters, and interconnection equipment. </a:t>
            </a:r>
            <a:br>
              <a:rPr lang="en-US" sz="3800" dirty="0"/>
            </a:br>
            <a:endParaRPr lang="en-US" sz="3800" dirty="0"/>
          </a:p>
          <a:p>
            <a:r>
              <a:rPr lang="en-US" sz="3800" b="1" dirty="0"/>
              <a:t>UL 9540A: </a:t>
            </a:r>
            <a:r>
              <a:rPr lang="en-US" sz="3800" dirty="0"/>
              <a:t>A standard test method for evaluating thermal runaway fire propagation in BESS at cell, module, and unit levels.</a:t>
            </a:r>
            <a:br>
              <a:rPr lang="en-US" sz="3800" dirty="0"/>
            </a:br>
            <a:r>
              <a:rPr lang="en-US" sz="3800" dirty="0"/>
              <a:t> </a:t>
            </a:r>
          </a:p>
          <a:p>
            <a:pPr>
              <a:lnSpc>
                <a:spcPct val="120000"/>
              </a:lnSpc>
            </a:pPr>
            <a:r>
              <a:rPr lang="en-US" sz="3800" b="1" dirty="0"/>
              <a:t>NFPA 855: </a:t>
            </a:r>
            <a:r>
              <a:rPr lang="en-US" sz="3800" dirty="0"/>
              <a:t>Provides guidelines for the installation of stationary energy storage systems, including proper setbacks to prevent fire propagation. </a:t>
            </a:r>
            <a:br>
              <a:rPr lang="en-US" sz="3800" dirty="0"/>
            </a:br>
            <a:endParaRPr lang="en-US" sz="3800" dirty="0"/>
          </a:p>
          <a:p>
            <a:r>
              <a:rPr lang="en-US" sz="3800" b="1" dirty="0"/>
              <a:t>NFPA 69: </a:t>
            </a:r>
            <a:r>
              <a:rPr lang="en-US" sz="3800" dirty="0"/>
              <a:t>Focuses on explosion prevention systems, often involving hydrogen sensors and active ventilation. </a:t>
            </a:r>
            <a:br>
              <a:rPr lang="en-US" sz="3800" dirty="0"/>
            </a:br>
            <a:endParaRPr lang="en-US" sz="3800" dirty="0"/>
          </a:p>
          <a:p>
            <a:r>
              <a:rPr lang="en-US" sz="3800" b="1" dirty="0"/>
              <a:t>NFPA 72: </a:t>
            </a:r>
            <a:r>
              <a:rPr lang="en-US" sz="3800" dirty="0"/>
              <a:t>The National Fire Alarm and Signaling Code, which dictates fire alarm system design and monitoring.</a:t>
            </a:r>
            <a:br>
              <a:rPr lang="en-US" sz="3800" dirty="0"/>
            </a:br>
            <a:r>
              <a:rPr lang="en-US" sz="3800" dirty="0"/>
              <a:t> </a:t>
            </a:r>
          </a:p>
          <a:p>
            <a:pPr>
              <a:lnSpc>
                <a:spcPct val="120000"/>
              </a:lnSpc>
            </a:pPr>
            <a:r>
              <a:rPr lang="en-US" sz="3800" b="1" dirty="0"/>
              <a:t>SB 283 (Sen. John Laird): </a:t>
            </a:r>
            <a:r>
              <a:rPr lang="en-US" sz="3800" dirty="0"/>
              <a:t>Battery storage developers will be required to engage with local fire authorities prior to submitting an application. This consultation must address facility design, assess potential risks, and integrate emergency response plans, such as those required under SB 38 – Just signed into law</a:t>
            </a:r>
            <a:br>
              <a:rPr lang="en-US" sz="3800" dirty="0"/>
            </a:br>
            <a:endParaRPr lang="en-US" sz="3800" dirty="0"/>
          </a:p>
          <a:p>
            <a:pPr marL="0" indent="0">
              <a:buNone/>
            </a:pPr>
            <a:endParaRPr lang="en-US" dirty="0"/>
          </a:p>
        </p:txBody>
      </p:sp>
    </p:spTree>
    <p:extLst>
      <p:ext uri="{BB962C8B-B14F-4D97-AF65-F5344CB8AC3E}">
        <p14:creationId xmlns:p14="http://schemas.microsoft.com/office/powerpoint/2010/main" val="5286570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B04BF40-0725-DC4C-FE78-79F1B956135E}"/>
              </a:ext>
            </a:extLst>
          </p:cNvPr>
          <p:cNvSpPr>
            <a:spLocks noGrp="1"/>
          </p:cNvSpPr>
          <p:nvPr>
            <p:ph type="title"/>
          </p:nvPr>
        </p:nvSpPr>
        <p:spPr>
          <a:xfrm>
            <a:off x="675435" y="1489497"/>
            <a:ext cx="4230100" cy="3387497"/>
          </a:xfrm>
        </p:spPr>
        <p:txBody>
          <a:bodyPr anchor="b">
            <a:normAutofit/>
          </a:bodyPr>
          <a:lstStyle/>
          <a:p>
            <a:pPr algn="ctr"/>
            <a:r>
              <a:rPr lang="en-US" sz="4000" b="1" dirty="0">
                <a:solidFill>
                  <a:srgbClr val="FFFFFF"/>
                </a:solidFill>
              </a:rPr>
              <a:t>Why do lithium-ion batteries currently dominate the energy storage market?</a:t>
            </a:r>
            <a:endParaRPr lang="en-US" sz="4000" dirty="0">
              <a:solidFill>
                <a:srgbClr val="FFFFFF"/>
              </a:solidFill>
            </a:endParaRPr>
          </a:p>
        </p:txBody>
      </p:sp>
      <p:sp>
        <p:nvSpPr>
          <p:cNvPr id="3" name="Content Placeholder 2">
            <a:extLst>
              <a:ext uri="{FF2B5EF4-FFF2-40B4-BE49-F238E27FC236}">
                <a16:creationId xmlns:a16="http://schemas.microsoft.com/office/drawing/2014/main" id="{68EF00F7-ABEB-C939-8676-9C6809617C83}"/>
              </a:ext>
            </a:extLst>
          </p:cNvPr>
          <p:cNvSpPr>
            <a:spLocks noGrp="1"/>
          </p:cNvSpPr>
          <p:nvPr>
            <p:ph idx="1"/>
          </p:nvPr>
        </p:nvSpPr>
        <p:spPr>
          <a:xfrm>
            <a:off x="6503158" y="649480"/>
            <a:ext cx="4862447" cy="5546047"/>
          </a:xfrm>
        </p:spPr>
        <p:txBody>
          <a:bodyPr anchor="ctr">
            <a:normAutofit/>
          </a:bodyPr>
          <a:lstStyle/>
          <a:p>
            <a:r>
              <a:rPr lang="en-US" sz="2000"/>
              <a:t>Lithium-ion batteries currently dominate the energy storage market primarily due to significant advancements in their performance and durability</a:t>
            </a:r>
            <a:br>
              <a:rPr lang="en-US" sz="2000"/>
            </a:br>
            <a:endParaRPr lang="en-US" sz="2000"/>
          </a:p>
          <a:p>
            <a:r>
              <a:rPr lang="en-US" sz="2000"/>
              <a:t>Coupled with a dramatic 90% decline in costs between 2010 and 2023. This cost reduction was driven by massive investment and economies of scale fueled by demand from consumer goods, battery energy storage systems (BESS), and electric vehicles (EVs).</a:t>
            </a:r>
            <a:br>
              <a:rPr lang="en-US" sz="2000"/>
            </a:br>
            <a:r>
              <a:rPr lang="en-US" sz="2000"/>
              <a:t> </a:t>
            </a:r>
          </a:p>
          <a:p>
            <a:r>
              <a:rPr lang="en-US" sz="2000"/>
              <a:t>They boast high round-trip efficiency (85%-90%), excellent energy density, improved durability, and fast response times</a:t>
            </a:r>
          </a:p>
        </p:txBody>
      </p:sp>
    </p:spTree>
    <p:extLst>
      <p:ext uri="{BB962C8B-B14F-4D97-AF65-F5344CB8AC3E}">
        <p14:creationId xmlns:p14="http://schemas.microsoft.com/office/powerpoint/2010/main" val="40188350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0C4B3-A1D8-C913-47D3-24F608C16214}"/>
              </a:ext>
            </a:extLst>
          </p:cNvPr>
          <p:cNvSpPr>
            <a:spLocks noGrp="1"/>
          </p:cNvSpPr>
          <p:nvPr>
            <p:ph type="title"/>
          </p:nvPr>
        </p:nvSpPr>
        <p:spPr>
          <a:xfrm>
            <a:off x="838200" y="365125"/>
            <a:ext cx="10515600" cy="795281"/>
          </a:xfrm>
        </p:spPr>
        <p:txBody>
          <a:bodyPr>
            <a:normAutofit/>
          </a:bodyPr>
          <a:lstStyle/>
          <a:p>
            <a:pPr algn="ctr"/>
            <a:r>
              <a:rPr lang="en-US" sz="3200" b="1" dirty="0"/>
              <a:t>Lithium vs Sodium Batteries</a:t>
            </a:r>
          </a:p>
        </p:txBody>
      </p:sp>
      <p:sp>
        <p:nvSpPr>
          <p:cNvPr id="3" name="Content Placeholder 2">
            <a:extLst>
              <a:ext uri="{FF2B5EF4-FFF2-40B4-BE49-F238E27FC236}">
                <a16:creationId xmlns:a16="http://schemas.microsoft.com/office/drawing/2014/main" id="{0B35436D-8D03-62BB-99CD-7F95464C6D8B}"/>
              </a:ext>
            </a:extLst>
          </p:cNvPr>
          <p:cNvSpPr>
            <a:spLocks noGrp="1"/>
          </p:cNvSpPr>
          <p:nvPr>
            <p:ph idx="1"/>
          </p:nvPr>
        </p:nvSpPr>
        <p:spPr>
          <a:xfrm>
            <a:off x="838200" y="1086140"/>
            <a:ext cx="10515600" cy="5523533"/>
          </a:xfrm>
        </p:spPr>
        <p:txBody>
          <a:bodyPr>
            <a:normAutofit fontScale="55000" lnSpcReduction="20000"/>
          </a:bodyPr>
          <a:lstStyle/>
          <a:p>
            <a:pPr marL="0" indent="0">
              <a:buNone/>
            </a:pPr>
            <a:r>
              <a:rPr lang="en-US" b="1" dirty="0"/>
              <a:t>Energy Density Is Lower</a:t>
            </a:r>
            <a:endParaRPr lang="en-US" dirty="0"/>
          </a:p>
          <a:p>
            <a:pPr lvl="0"/>
            <a:r>
              <a:rPr lang="en-US" dirty="0"/>
              <a:t>Sodium ions are larger and heavier than lithium ions, which limits how much energy can be stored per unit of weight or volume.</a:t>
            </a:r>
          </a:p>
          <a:p>
            <a:pPr lvl="0">
              <a:lnSpc>
                <a:spcPct val="120000"/>
              </a:lnSpc>
            </a:pPr>
            <a:r>
              <a:rPr lang="en-US" dirty="0"/>
              <a:t>For big stationary systems, weight isn’t as critical, but lower density means </a:t>
            </a:r>
            <a:r>
              <a:rPr lang="en-US" b="1" dirty="0"/>
              <a:t>larger installations</a:t>
            </a:r>
            <a:r>
              <a:rPr lang="en-US" dirty="0"/>
              <a:t> and higher balance-of-plant costs (land, housing, cabling, cooling).</a:t>
            </a:r>
          </a:p>
          <a:p>
            <a:pPr marL="0" lvl="0" indent="0">
              <a:buNone/>
            </a:pPr>
            <a:r>
              <a:rPr lang="en-US" b="1" dirty="0"/>
              <a:t>Commercial Maturity &amp; Supply Chain</a:t>
            </a:r>
            <a:endParaRPr lang="en-US" dirty="0"/>
          </a:p>
          <a:p>
            <a:pPr lvl="0"/>
            <a:r>
              <a:rPr lang="en-US" dirty="0"/>
              <a:t>Lithium-ion has a </a:t>
            </a:r>
            <a:r>
              <a:rPr lang="en-US" b="1" dirty="0"/>
              <a:t>25+ year head start</a:t>
            </a:r>
            <a:r>
              <a:rPr lang="en-US" dirty="0"/>
              <a:t> in research, manufacturing, and deployment.</a:t>
            </a:r>
          </a:p>
          <a:p>
            <a:pPr lvl="0"/>
            <a:r>
              <a:rPr lang="en-US" dirty="0"/>
              <a:t>Gigafactories, supply chains, and financing models are already optimized for lithium.</a:t>
            </a:r>
          </a:p>
          <a:p>
            <a:pPr lvl="0"/>
            <a:r>
              <a:rPr lang="en-US" dirty="0"/>
              <a:t>Sodium-ion is still in the pilot/demo/intro stage; banks and utilities are hesitant to finance </a:t>
            </a:r>
            <a:r>
              <a:rPr lang="en-US" b="1" dirty="0"/>
              <a:t>unproven technology at scale</a:t>
            </a:r>
            <a:r>
              <a:rPr lang="en-US" dirty="0"/>
              <a:t>.</a:t>
            </a:r>
          </a:p>
          <a:p>
            <a:pPr marL="0" lvl="0" indent="0">
              <a:buNone/>
            </a:pPr>
            <a:r>
              <a:rPr lang="en-US" b="1" dirty="0"/>
              <a:t>Cycle Life &amp; Performance</a:t>
            </a:r>
            <a:endParaRPr lang="en-US" dirty="0"/>
          </a:p>
          <a:p>
            <a:pPr lvl="0"/>
            <a:r>
              <a:rPr lang="en-US" dirty="0"/>
              <a:t>Sodium-ion batteries today generally have </a:t>
            </a:r>
            <a:r>
              <a:rPr lang="en-US" b="1" dirty="0"/>
              <a:t>shorter cycle lives</a:t>
            </a:r>
            <a:r>
              <a:rPr lang="en-US" dirty="0"/>
              <a:t> than lithium iron phosphate (LFP) cells, though this is improving.</a:t>
            </a:r>
          </a:p>
          <a:p>
            <a:pPr lvl="0"/>
            <a:r>
              <a:rPr lang="en-US" dirty="0"/>
              <a:t>They also typically have </a:t>
            </a:r>
            <a:r>
              <a:rPr lang="en-US" b="1" dirty="0"/>
              <a:t>slower charge/discharge rates</a:t>
            </a:r>
            <a:r>
              <a:rPr lang="en-US" dirty="0"/>
              <a:t>, limiting their usefulness in fast-response grid services.</a:t>
            </a:r>
          </a:p>
          <a:p>
            <a:pPr marL="0" indent="0">
              <a:buNone/>
            </a:pPr>
            <a:r>
              <a:rPr lang="en-US" b="1" dirty="0"/>
              <a:t>Cost Competitiveness (So Far)</a:t>
            </a:r>
            <a:endParaRPr lang="en-US" dirty="0"/>
          </a:p>
          <a:p>
            <a:pPr lvl="0"/>
            <a:r>
              <a:rPr lang="en-US" dirty="0"/>
              <a:t>Sodium is far more abundant and cheaper than lithium, but the </a:t>
            </a:r>
            <a:r>
              <a:rPr lang="en-US" b="1" dirty="0"/>
              <a:t>manufacturing process isn’t yet scaled</a:t>
            </a:r>
            <a:r>
              <a:rPr lang="en-US" dirty="0"/>
              <a:t>.</a:t>
            </a:r>
          </a:p>
          <a:p>
            <a:pPr lvl="0"/>
            <a:r>
              <a:rPr lang="en-US" dirty="0"/>
              <a:t>Until sodium-ion production reaches high volumes, lithium-ion still wins on </a:t>
            </a:r>
            <a:r>
              <a:rPr lang="en-US" b="1" dirty="0"/>
              <a:t>$ per kWh installed</a:t>
            </a:r>
            <a:r>
              <a:rPr lang="en-US" dirty="0"/>
              <a:t> in most projects.</a:t>
            </a:r>
          </a:p>
          <a:p>
            <a:pPr marL="0" indent="0">
              <a:buNone/>
            </a:pPr>
            <a:r>
              <a:rPr lang="en-US" b="1" dirty="0"/>
              <a:t>Bankability &amp; Standards</a:t>
            </a:r>
            <a:endParaRPr lang="en-US" dirty="0"/>
          </a:p>
          <a:p>
            <a:pPr lvl="0"/>
            <a:r>
              <a:rPr lang="en-US" dirty="0"/>
              <a:t>Utilities and developers need technologies that are </a:t>
            </a:r>
            <a:r>
              <a:rPr lang="en-US" b="1" dirty="0"/>
              <a:t>certified, insurable, and financeable</a:t>
            </a:r>
            <a:r>
              <a:rPr lang="en-US" dirty="0"/>
              <a:t>.</a:t>
            </a:r>
          </a:p>
          <a:p>
            <a:pPr lvl="0"/>
            <a:r>
              <a:rPr lang="en-US" dirty="0"/>
              <a:t>Lithium-ion has a long track record (safety standards, warranties, field data).</a:t>
            </a:r>
          </a:p>
          <a:p>
            <a:pPr lvl="0"/>
            <a:r>
              <a:rPr lang="en-US" dirty="0"/>
              <a:t>Sodium-ion lacks that level of trust in long-term reliability at the moment.</a:t>
            </a:r>
          </a:p>
          <a:p>
            <a:endParaRPr lang="en-US" dirty="0"/>
          </a:p>
        </p:txBody>
      </p:sp>
    </p:spTree>
    <p:extLst>
      <p:ext uri="{BB962C8B-B14F-4D97-AF65-F5344CB8AC3E}">
        <p14:creationId xmlns:p14="http://schemas.microsoft.com/office/powerpoint/2010/main" val="3022809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fade">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fade">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fade">
                                      <p:cBhvr>
                                        <p:cTn id="57" dur="500"/>
                                        <p:tgtEl>
                                          <p:spTgt spid="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
                                            <p:txEl>
                                              <p:pRg st="11" end="11"/>
                                            </p:txEl>
                                          </p:spTgt>
                                        </p:tgtEl>
                                        <p:attrNameLst>
                                          <p:attrName>style.visibility</p:attrName>
                                        </p:attrNameLst>
                                      </p:cBhvr>
                                      <p:to>
                                        <p:strVal val="visible"/>
                                      </p:to>
                                    </p:set>
                                    <p:animEffect transition="in" filter="fade">
                                      <p:cBhvr>
                                        <p:cTn id="62" dur="500"/>
                                        <p:tgtEl>
                                          <p:spTgt spid="3">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3">
                                            <p:txEl>
                                              <p:pRg st="12" end="12"/>
                                            </p:txEl>
                                          </p:spTgt>
                                        </p:tgtEl>
                                        <p:attrNameLst>
                                          <p:attrName>style.visibility</p:attrName>
                                        </p:attrNameLst>
                                      </p:cBhvr>
                                      <p:to>
                                        <p:strVal val="visible"/>
                                      </p:to>
                                    </p:set>
                                    <p:animEffect transition="in" filter="fade">
                                      <p:cBhvr>
                                        <p:cTn id="67" dur="500"/>
                                        <p:tgtEl>
                                          <p:spTgt spid="3">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3">
                                            <p:txEl>
                                              <p:pRg st="13" end="13"/>
                                            </p:txEl>
                                          </p:spTgt>
                                        </p:tgtEl>
                                        <p:attrNameLst>
                                          <p:attrName>style.visibility</p:attrName>
                                        </p:attrNameLst>
                                      </p:cBhvr>
                                      <p:to>
                                        <p:strVal val="visible"/>
                                      </p:to>
                                    </p:set>
                                    <p:animEffect transition="in" filter="fade">
                                      <p:cBhvr>
                                        <p:cTn id="72" dur="500"/>
                                        <p:tgtEl>
                                          <p:spTgt spid="3">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3">
                                            <p:txEl>
                                              <p:pRg st="14" end="14"/>
                                            </p:txEl>
                                          </p:spTgt>
                                        </p:tgtEl>
                                        <p:attrNameLst>
                                          <p:attrName>style.visibility</p:attrName>
                                        </p:attrNameLst>
                                      </p:cBhvr>
                                      <p:to>
                                        <p:strVal val="visible"/>
                                      </p:to>
                                    </p:set>
                                    <p:animEffect transition="in" filter="fade">
                                      <p:cBhvr>
                                        <p:cTn id="77" dur="500"/>
                                        <p:tgtEl>
                                          <p:spTgt spid="3">
                                            <p:txEl>
                                              <p:pRg st="14" end="14"/>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3">
                                            <p:txEl>
                                              <p:pRg st="15" end="15"/>
                                            </p:txEl>
                                          </p:spTgt>
                                        </p:tgtEl>
                                        <p:attrNameLst>
                                          <p:attrName>style.visibility</p:attrName>
                                        </p:attrNameLst>
                                      </p:cBhvr>
                                      <p:to>
                                        <p:strVal val="visible"/>
                                      </p:to>
                                    </p:set>
                                    <p:animEffect transition="in" filter="fade">
                                      <p:cBhvr>
                                        <p:cTn id="82" dur="500"/>
                                        <p:tgtEl>
                                          <p:spTgt spid="3">
                                            <p:txEl>
                                              <p:pRg st="15" end="15"/>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3">
                                            <p:txEl>
                                              <p:pRg st="16" end="16"/>
                                            </p:txEl>
                                          </p:spTgt>
                                        </p:tgtEl>
                                        <p:attrNameLst>
                                          <p:attrName>style.visibility</p:attrName>
                                        </p:attrNameLst>
                                      </p:cBhvr>
                                      <p:to>
                                        <p:strVal val="visible"/>
                                      </p:to>
                                    </p:set>
                                    <p:animEffect transition="in" filter="fade">
                                      <p:cBhvr>
                                        <p:cTn id="87" dur="500"/>
                                        <p:tgtEl>
                                          <p:spTgt spid="3">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77B88CD-DBE9-9291-F741-ABCD010AC81C}"/>
              </a:ext>
            </a:extLst>
          </p:cNvPr>
          <p:cNvSpPr>
            <a:spLocks noGrp="1"/>
          </p:cNvSpPr>
          <p:nvPr>
            <p:ph type="title"/>
          </p:nvPr>
        </p:nvSpPr>
        <p:spPr>
          <a:xfrm>
            <a:off x="686834" y="1153572"/>
            <a:ext cx="3200400" cy="4461163"/>
          </a:xfrm>
        </p:spPr>
        <p:txBody>
          <a:bodyPr>
            <a:normAutofit/>
          </a:bodyPr>
          <a:lstStyle/>
          <a:p>
            <a:pPr algn="ctr"/>
            <a:r>
              <a:rPr lang="en-US" sz="3400" b="1" dirty="0">
                <a:solidFill>
                  <a:srgbClr val="FFFFFF"/>
                </a:solidFill>
              </a:rPr>
              <a:t>Based on our battery energy  storage workshops we recommended the following</a:t>
            </a:r>
            <a:endParaRPr lang="en-US" sz="3400"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FCCCACEB-6CA2-07E5-2D32-56AE00B3DC89}"/>
              </a:ext>
            </a:extLst>
          </p:cNvPr>
          <p:cNvSpPr>
            <a:spLocks noGrp="1"/>
          </p:cNvSpPr>
          <p:nvPr>
            <p:ph idx="1"/>
          </p:nvPr>
        </p:nvSpPr>
        <p:spPr>
          <a:xfrm>
            <a:off x="4447308" y="591344"/>
            <a:ext cx="6906491" cy="5585619"/>
          </a:xfrm>
        </p:spPr>
        <p:txBody>
          <a:bodyPr anchor="ctr">
            <a:normAutofit fontScale="92500"/>
          </a:bodyPr>
          <a:lstStyle/>
          <a:p>
            <a:endParaRPr lang="en-US" dirty="0"/>
          </a:p>
          <a:p>
            <a:r>
              <a:rPr lang="en-US" sz="2200" dirty="0"/>
              <a:t>The Commission on the Environment found that Battery Energy Storage Systems are essential infrastructure for meeting Santa Cruz County’s 2022 Climate Action and Adaptation Plan  </a:t>
            </a:r>
          </a:p>
          <a:p>
            <a:r>
              <a:rPr lang="en-US" sz="2400" dirty="0"/>
              <a:t>Policymakers should prioritize BESS as a cross-cutting solution that delivers on emissions reduction, environmental resilience, lower energy costs, and grid scale stability.  </a:t>
            </a:r>
          </a:p>
          <a:p>
            <a:r>
              <a:rPr lang="en-US" sz="2500" dirty="0"/>
              <a:t>Based on additional learning of BESS implementation in the state, public comment, and potential policy implications we urge the Board to act now to ensure Santa Cruz County retains </a:t>
            </a:r>
            <a:r>
              <a:rPr lang="en-US" sz="2500" b="1" dirty="0"/>
              <a:t>land use authority</a:t>
            </a:r>
            <a:r>
              <a:rPr lang="en-US" sz="2500" dirty="0"/>
              <a:t> for BESS technologies that incorporate the highest standards for public and firefighter safety, and ecosystem integrity </a:t>
            </a:r>
            <a:br>
              <a:rPr lang="en-US" sz="1800" dirty="0"/>
            </a:br>
            <a:r>
              <a:rPr lang="en-US" sz="1800" dirty="0"/>
              <a:t> </a:t>
            </a:r>
          </a:p>
        </p:txBody>
      </p:sp>
    </p:spTree>
    <p:extLst>
      <p:ext uri="{BB962C8B-B14F-4D97-AF65-F5344CB8AC3E}">
        <p14:creationId xmlns:p14="http://schemas.microsoft.com/office/powerpoint/2010/main" val="1189632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096FA44-12E1-65C9-FB68-D1DBF2C746DE}"/>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05DB4EB-F6BA-494E-B993-7D815D7DB0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BF729638-D9ED-95FB-C59B-1F0599266F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E5E19B1-4131-8C91-BFD1-A95AA934DEF0}"/>
              </a:ext>
            </a:extLst>
          </p:cNvPr>
          <p:cNvSpPr>
            <a:spLocks noGrp="1"/>
          </p:cNvSpPr>
          <p:nvPr>
            <p:ph type="title"/>
          </p:nvPr>
        </p:nvSpPr>
        <p:spPr>
          <a:xfrm>
            <a:off x="343417" y="1037566"/>
            <a:ext cx="3480438" cy="4461163"/>
          </a:xfrm>
        </p:spPr>
        <p:txBody>
          <a:bodyPr>
            <a:normAutofit/>
          </a:bodyPr>
          <a:lstStyle/>
          <a:p>
            <a:pPr algn="ctr"/>
            <a:r>
              <a:rPr lang="en-US" sz="3400" b="1" dirty="0">
                <a:solidFill>
                  <a:srgbClr val="FFFFFF"/>
                </a:solidFill>
              </a:rPr>
              <a:t>Commission on the Environment</a:t>
            </a:r>
            <a:br>
              <a:rPr lang="en-US" sz="3400" b="1" dirty="0">
                <a:solidFill>
                  <a:srgbClr val="FFFFFF"/>
                </a:solidFill>
              </a:rPr>
            </a:br>
            <a:r>
              <a:rPr lang="en-US" sz="3400" b="1" dirty="0">
                <a:solidFill>
                  <a:srgbClr val="FFFFFF"/>
                </a:solidFill>
              </a:rPr>
              <a:t>Recommendation</a:t>
            </a:r>
            <a:br>
              <a:rPr lang="en-US" sz="3400" b="1" dirty="0">
                <a:solidFill>
                  <a:srgbClr val="FFFFFF"/>
                </a:solidFill>
              </a:rPr>
            </a:br>
            <a:r>
              <a:rPr lang="en-US" sz="3400" b="1" dirty="0">
                <a:solidFill>
                  <a:srgbClr val="FFFFFF"/>
                </a:solidFill>
              </a:rPr>
              <a:t>Highlights</a:t>
            </a:r>
            <a:endParaRPr lang="en-US" sz="3400" dirty="0">
              <a:solidFill>
                <a:srgbClr val="FFFFFF"/>
              </a:solidFill>
            </a:endParaRPr>
          </a:p>
        </p:txBody>
      </p:sp>
      <p:sp>
        <p:nvSpPr>
          <p:cNvPr id="12" name="Arc 11">
            <a:extLst>
              <a:ext uri="{FF2B5EF4-FFF2-40B4-BE49-F238E27FC236}">
                <a16:creationId xmlns:a16="http://schemas.microsoft.com/office/drawing/2014/main" id="{4F4D7370-65A7-E145-EA8F-817B4F4330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6C4BA3B4-43E2-9FBD-6EED-51D544FD8E56}"/>
              </a:ext>
            </a:extLst>
          </p:cNvPr>
          <p:cNvSpPr>
            <a:spLocks noGrp="1"/>
          </p:cNvSpPr>
          <p:nvPr>
            <p:ph idx="1"/>
          </p:nvPr>
        </p:nvSpPr>
        <p:spPr>
          <a:xfrm>
            <a:off x="4447308" y="591344"/>
            <a:ext cx="6906491" cy="5585619"/>
          </a:xfrm>
        </p:spPr>
        <p:txBody>
          <a:bodyPr anchor="ctr">
            <a:normAutofit fontScale="40000" lnSpcReduction="20000"/>
          </a:bodyPr>
          <a:lstStyle/>
          <a:p>
            <a:pPr marL="0" indent="0">
              <a:buNone/>
            </a:pPr>
            <a:endParaRPr lang="en-US" dirty="0"/>
          </a:p>
          <a:p>
            <a:r>
              <a:rPr lang="en-US" sz="5000" dirty="0"/>
              <a:t>Alignment with Codes and Standards </a:t>
            </a:r>
            <a:br>
              <a:rPr lang="en-US" sz="5000" dirty="0"/>
            </a:br>
            <a:endParaRPr lang="en-US" sz="5000" dirty="0"/>
          </a:p>
          <a:p>
            <a:r>
              <a:rPr lang="en-US" sz="5000" dirty="0"/>
              <a:t>Safety, Emergency Response, and Monitoring </a:t>
            </a:r>
            <a:br>
              <a:rPr lang="en-US" sz="5000" dirty="0"/>
            </a:br>
            <a:endParaRPr lang="en-US" sz="5000" dirty="0"/>
          </a:p>
          <a:p>
            <a:r>
              <a:rPr lang="en-US" sz="5000" dirty="0"/>
              <a:t>Facility Infrastructure Requirements </a:t>
            </a:r>
            <a:br>
              <a:rPr lang="en-US" sz="5000" dirty="0"/>
            </a:br>
            <a:endParaRPr lang="en-US" sz="5000" dirty="0"/>
          </a:p>
          <a:p>
            <a:r>
              <a:rPr lang="en-US" sz="5000" dirty="0"/>
              <a:t>Fire Detection and Suppression Best Practices </a:t>
            </a:r>
            <a:br>
              <a:rPr lang="en-US" sz="5000" dirty="0"/>
            </a:br>
            <a:endParaRPr lang="en-US" sz="5000" dirty="0"/>
          </a:p>
          <a:p>
            <a:r>
              <a:rPr lang="en-US" sz="5000" dirty="0"/>
              <a:t>Training and Drills </a:t>
            </a:r>
            <a:br>
              <a:rPr lang="en-US" sz="5000" dirty="0"/>
            </a:br>
            <a:endParaRPr lang="en-US" sz="5000" dirty="0"/>
          </a:p>
          <a:p>
            <a:r>
              <a:rPr lang="en-US" sz="5000" dirty="0"/>
              <a:t>Environmental Impact Assessment (EIA) and Ongoing Monitoring</a:t>
            </a:r>
            <a:br>
              <a:rPr lang="en-US" sz="5000" dirty="0"/>
            </a:br>
            <a:r>
              <a:rPr lang="en-US" sz="5000" dirty="0"/>
              <a:t> </a:t>
            </a:r>
          </a:p>
          <a:p>
            <a:r>
              <a:rPr lang="en-US" sz="5000" dirty="0"/>
              <a:t>Adaptive Technology Updates </a:t>
            </a:r>
            <a:br>
              <a:rPr lang="en-US" sz="5000" dirty="0"/>
            </a:br>
            <a:endParaRPr lang="en-US" sz="5000" dirty="0"/>
          </a:p>
          <a:p>
            <a:r>
              <a:rPr lang="en-US" sz="5000" dirty="0"/>
              <a:t>Resident Accommodations / Liability / Public Engagement</a:t>
            </a:r>
            <a:br>
              <a:rPr lang="en-US" sz="5000" dirty="0"/>
            </a:br>
            <a:endParaRPr lang="en-US" sz="5000" dirty="0"/>
          </a:p>
          <a:p>
            <a:r>
              <a:rPr lang="en-US" sz="5000" dirty="0"/>
              <a:t>Grid Resilience &amp; Strategic Deployment </a:t>
            </a:r>
            <a:br>
              <a:rPr lang="en-US" sz="5000" dirty="0"/>
            </a:br>
            <a:r>
              <a:rPr lang="en-US" sz="5000" dirty="0"/>
              <a:t> </a:t>
            </a:r>
          </a:p>
        </p:txBody>
      </p:sp>
    </p:spTree>
    <p:extLst>
      <p:ext uri="{BB962C8B-B14F-4D97-AF65-F5344CB8AC3E}">
        <p14:creationId xmlns:p14="http://schemas.microsoft.com/office/powerpoint/2010/main" val="2242816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fade">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fade">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fade">
                                      <p:cBhvr>
                                        <p:cTn id="47"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DA8BCB-7DB8-A1AE-20A4-3500A5ACEA12}"/>
              </a:ext>
            </a:extLst>
          </p:cNvPr>
          <p:cNvSpPr>
            <a:spLocks noGrp="1"/>
          </p:cNvSpPr>
          <p:nvPr>
            <p:ph type="title"/>
          </p:nvPr>
        </p:nvSpPr>
        <p:spPr>
          <a:xfrm>
            <a:off x="666154" y="1310839"/>
            <a:ext cx="10515600" cy="2852737"/>
          </a:xfrm>
        </p:spPr>
        <p:txBody>
          <a:bodyPr>
            <a:normAutofit/>
          </a:bodyPr>
          <a:lstStyle/>
          <a:p>
            <a:pPr algn="ctr"/>
            <a:r>
              <a:rPr lang="en-US" sz="9600" dirty="0"/>
              <a:t>Thank you!</a:t>
            </a:r>
          </a:p>
        </p:txBody>
      </p:sp>
      <p:sp>
        <p:nvSpPr>
          <p:cNvPr id="3" name="Text Placeholder 2">
            <a:extLst>
              <a:ext uri="{FF2B5EF4-FFF2-40B4-BE49-F238E27FC236}">
                <a16:creationId xmlns:a16="http://schemas.microsoft.com/office/drawing/2014/main" id="{3A3C3639-4907-1E41-A6DF-3450A0D076AD}"/>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8464163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F7B3F18-02FA-E86F-F990-AFF4A4027F00}"/>
            </a:ext>
          </a:extLst>
        </p:cNvPr>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20DD6F90-760C-F946-ED77-0F0C401C81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ight Triangle 27">
            <a:extLst>
              <a:ext uri="{FF2B5EF4-FFF2-40B4-BE49-F238E27FC236}">
                <a16:creationId xmlns:a16="http://schemas.microsoft.com/office/drawing/2014/main" id="{A29F10C0-B3D9-0822-74AF-EEB90FE80D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8B48E084-E74A-D82C-CC7F-7DE4DB9233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13ED766-7F8A-0C5E-F2C0-696600CFBF34}"/>
              </a:ext>
            </a:extLst>
          </p:cNvPr>
          <p:cNvSpPr>
            <a:spLocks noGrp="1"/>
          </p:cNvSpPr>
          <p:nvPr>
            <p:ph type="title"/>
          </p:nvPr>
        </p:nvSpPr>
        <p:spPr>
          <a:xfrm>
            <a:off x="1075767" y="1188637"/>
            <a:ext cx="2988234" cy="4480726"/>
          </a:xfrm>
        </p:spPr>
        <p:txBody>
          <a:bodyPr>
            <a:normAutofit/>
          </a:bodyPr>
          <a:lstStyle/>
          <a:p>
            <a:pPr algn="ctr"/>
            <a:r>
              <a:rPr lang="en-US" sz="3600" b="1" dirty="0"/>
              <a:t>Battery Energy Storage Informational Workshop</a:t>
            </a:r>
            <a:br>
              <a:rPr lang="en-US" sz="3600" b="1" dirty="0"/>
            </a:br>
            <a:r>
              <a:rPr lang="en-US" sz="3600" b="1" dirty="0"/>
              <a:t>Series</a:t>
            </a:r>
            <a:br>
              <a:rPr lang="en-US" sz="3600" b="1" dirty="0"/>
            </a:br>
            <a:endParaRPr lang="en-US" sz="3600" dirty="0"/>
          </a:p>
        </p:txBody>
      </p:sp>
      <p:cxnSp>
        <p:nvCxnSpPr>
          <p:cNvPr id="30" name="Straight Connector 29">
            <a:extLst>
              <a:ext uri="{FF2B5EF4-FFF2-40B4-BE49-F238E27FC236}">
                <a16:creationId xmlns:a16="http://schemas.microsoft.com/office/drawing/2014/main" id="{1FE1589B-09C0-D46E-596B-CAE8811F771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C3B795F-4772-4708-0C6C-B6B3F18D08F7}"/>
              </a:ext>
            </a:extLst>
          </p:cNvPr>
          <p:cNvSpPr>
            <a:spLocks noGrp="1"/>
          </p:cNvSpPr>
          <p:nvPr>
            <p:ph idx="1"/>
          </p:nvPr>
        </p:nvSpPr>
        <p:spPr>
          <a:xfrm>
            <a:off x="4943312" y="1047307"/>
            <a:ext cx="6263403" cy="4880344"/>
          </a:xfrm>
        </p:spPr>
        <p:txBody>
          <a:bodyPr anchor="ctr">
            <a:normAutofit fontScale="70000" lnSpcReduction="20000"/>
          </a:bodyPr>
          <a:lstStyle/>
          <a:p>
            <a:pPr>
              <a:lnSpc>
                <a:spcPct val="120000"/>
              </a:lnSpc>
            </a:pPr>
            <a:r>
              <a:rPr lang="en-US" sz="2400" dirty="0"/>
              <a:t>The Santa Cruz County Commission on the Environment hosted three battery energy storage informational workshops this past summer, in June, July and August</a:t>
            </a:r>
            <a:br>
              <a:rPr lang="en-US" sz="2400" b="1" dirty="0"/>
            </a:br>
            <a:endParaRPr lang="en-US" sz="2400" b="1" dirty="0"/>
          </a:p>
          <a:p>
            <a:r>
              <a:rPr lang="en-US" sz="2400" dirty="0"/>
              <a:t>June 25</a:t>
            </a:r>
            <a:r>
              <a:rPr lang="en-US" sz="2400" baseline="30000" dirty="0"/>
              <a:t>th</a:t>
            </a:r>
            <a:r>
              <a:rPr lang="en-US" sz="2400" dirty="0"/>
              <a:t> </a:t>
            </a:r>
          </a:p>
          <a:p>
            <a:pPr lvl="1">
              <a:lnSpc>
                <a:spcPct val="120000"/>
              </a:lnSpc>
            </a:pPr>
            <a:r>
              <a:rPr lang="en-US" sz="2000" dirty="0"/>
              <a:t>Dr. Mark Jacobson from Stanford, climate scientist with 30 years experience</a:t>
            </a:r>
          </a:p>
          <a:p>
            <a:pPr lvl="1">
              <a:lnSpc>
                <a:spcPct val="120000"/>
              </a:lnSpc>
            </a:pPr>
            <a:r>
              <a:rPr lang="en-US" sz="2000" dirty="0"/>
              <a:t>Dennis </a:t>
            </a:r>
            <a:r>
              <a:rPr lang="en-US" sz="2000" dirty="0" err="1"/>
              <a:t>Dyc</a:t>
            </a:r>
            <a:r>
              <a:rPr lang="en-US" sz="2000" dirty="0"/>
              <a:t>-O’Neal, power grid and supply subject matter expert with 25 years experience</a:t>
            </a:r>
            <a:br>
              <a:rPr lang="en-US" sz="2000" b="1" dirty="0"/>
            </a:br>
            <a:endParaRPr lang="en-US" sz="2000" b="1" dirty="0"/>
          </a:p>
          <a:p>
            <a:r>
              <a:rPr lang="en-US" sz="2400" dirty="0"/>
              <a:t>July 30</a:t>
            </a:r>
            <a:r>
              <a:rPr lang="en-US" sz="2400" baseline="30000" dirty="0"/>
              <a:t>th</a:t>
            </a:r>
            <a:endParaRPr lang="en-US" sz="2400" dirty="0"/>
          </a:p>
          <a:p>
            <a:pPr lvl="1"/>
            <a:r>
              <a:rPr lang="en-US" sz="2000" dirty="0"/>
              <a:t>Scott Murtishaw, battery storage expert with 20 years experience</a:t>
            </a:r>
          </a:p>
          <a:p>
            <a:pPr lvl="1"/>
            <a:r>
              <a:rPr lang="en-US" sz="2000" dirty="0"/>
              <a:t>Mike Nicholas, retired fire captain and battery safety consultant</a:t>
            </a:r>
            <a:br>
              <a:rPr lang="en-US" sz="2000" dirty="0"/>
            </a:br>
            <a:endParaRPr lang="en-US" dirty="0"/>
          </a:p>
          <a:p>
            <a:r>
              <a:rPr lang="en-US" sz="2400" dirty="0"/>
              <a:t>August 20</a:t>
            </a:r>
            <a:r>
              <a:rPr lang="en-US" sz="2400" baseline="30000" dirty="0"/>
              <a:t>th</a:t>
            </a:r>
            <a:endParaRPr lang="en-US" sz="2400" dirty="0"/>
          </a:p>
          <a:p>
            <a:pPr lvl="1">
              <a:lnSpc>
                <a:spcPct val="120000"/>
              </a:lnSpc>
            </a:pPr>
            <a:r>
              <a:rPr lang="en-US" sz="2000" dirty="0"/>
              <a:t>Lookout article from Matthew Pais, retired fire captain and battery safety consultant and expert</a:t>
            </a:r>
          </a:p>
        </p:txBody>
      </p:sp>
    </p:spTree>
    <p:extLst>
      <p:ext uri="{BB962C8B-B14F-4D97-AF65-F5344CB8AC3E}">
        <p14:creationId xmlns:p14="http://schemas.microsoft.com/office/powerpoint/2010/main" val="13454475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500"/>
                                        <p:tgtEl>
                                          <p:spTgt spid="3">
                                            <p:txEl>
                                              <p:pRg st="2" end="2"/>
                                            </p:txEl>
                                          </p:spTgt>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fade">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fade">
                                      <p:cBhvr>
                                        <p:cTn id="23" dur="500"/>
                                        <p:tgtEl>
                                          <p:spTgt spid="3">
                                            <p:txEl>
                                              <p:pRg st="4" end="4"/>
                                            </p:txEl>
                                          </p:spTgt>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500"/>
                                        <p:tgtEl>
                                          <p:spTgt spid="3">
                                            <p:txEl>
                                              <p:pRg st="5" end="5"/>
                                            </p:txEl>
                                          </p:spTgt>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500"/>
                                        <p:tgtEl>
                                          <p:spTgt spid="3">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grpId="0" nodeType="click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fade">
                                      <p:cBhvr>
                                        <p:cTn id="34" dur="500"/>
                                        <p:tgtEl>
                                          <p:spTgt spid="3">
                                            <p:txEl>
                                              <p:pRg st="7" end="7"/>
                                            </p:txEl>
                                          </p:spTgt>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fade">
                                      <p:cBhvr>
                                        <p:cTn id="3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Slide Background">
            <a:extLst>
              <a:ext uri="{FF2B5EF4-FFF2-40B4-BE49-F238E27FC236}">
                <a16:creationId xmlns:a16="http://schemas.microsoft.com/office/drawing/2014/main" id="{C0763A76-9F1C-4FC5-82B7-DD475DA461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useBgFill="1">
        <p:nvSpPr>
          <p:cNvPr id="11" name="Rectangle 10">
            <a:extLst>
              <a:ext uri="{FF2B5EF4-FFF2-40B4-BE49-F238E27FC236}">
                <a16:creationId xmlns:a16="http://schemas.microsoft.com/office/drawing/2014/main" id="{E81BF4F6-F2CF-4984-9D14-D6966D92F9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8522446" cy="2285999"/>
          </a:xfrm>
          <a:prstGeom prst="rect">
            <a:avLst/>
          </a:prstGeom>
          <a:ln>
            <a:noFill/>
          </a:ln>
          <a:effectLst>
            <a:outerShdw blurRad="596900" dist="304800" dir="7140000" sx="90000" sy="90000" algn="t" rotWithShape="0">
              <a:srgbClr val="000000">
                <a:alpha val="15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6C4729-3768-D241-69C7-550FB5850756}"/>
              </a:ext>
            </a:extLst>
          </p:cNvPr>
          <p:cNvSpPr>
            <a:spLocks noGrp="1"/>
          </p:cNvSpPr>
          <p:nvPr>
            <p:ph type="title"/>
          </p:nvPr>
        </p:nvSpPr>
        <p:spPr>
          <a:xfrm>
            <a:off x="761803" y="350196"/>
            <a:ext cx="4646904" cy="1624520"/>
          </a:xfrm>
        </p:spPr>
        <p:txBody>
          <a:bodyPr anchor="ctr">
            <a:normAutofit/>
          </a:bodyPr>
          <a:lstStyle/>
          <a:p>
            <a:br>
              <a:rPr lang="en-US" sz="2200" dirty="0"/>
            </a:br>
            <a:r>
              <a:rPr lang="en-US" sz="2200" b="1" dirty="0"/>
              <a:t>What are the primary motivations for a rapid global transition to 100% Wind, Water, and Solar (WWS) energy? </a:t>
            </a:r>
            <a:endParaRPr lang="en-US" sz="2200" dirty="0"/>
          </a:p>
        </p:txBody>
      </p:sp>
      <p:sp>
        <p:nvSpPr>
          <p:cNvPr id="3" name="Content Placeholder 2">
            <a:extLst>
              <a:ext uri="{FF2B5EF4-FFF2-40B4-BE49-F238E27FC236}">
                <a16:creationId xmlns:a16="http://schemas.microsoft.com/office/drawing/2014/main" id="{F1178519-35B7-AF69-022D-205AC9AB6BD0}"/>
              </a:ext>
            </a:extLst>
          </p:cNvPr>
          <p:cNvSpPr>
            <a:spLocks noGrp="1"/>
          </p:cNvSpPr>
          <p:nvPr>
            <p:ph idx="1"/>
          </p:nvPr>
        </p:nvSpPr>
        <p:spPr>
          <a:xfrm>
            <a:off x="761802" y="1892596"/>
            <a:ext cx="4646905" cy="4463754"/>
          </a:xfrm>
        </p:spPr>
        <p:txBody>
          <a:bodyPr anchor="ctr">
            <a:normAutofit/>
          </a:bodyPr>
          <a:lstStyle/>
          <a:p>
            <a:endParaRPr lang="en-US" sz="1700" dirty="0"/>
          </a:p>
          <a:p>
            <a:r>
              <a:rPr lang="en-US" sz="1800" dirty="0"/>
              <a:t>Fossil fuels kill 7.4 million people through air pollution annually worldwide, costing an estimated $30 trillion per year</a:t>
            </a:r>
            <a:br>
              <a:rPr lang="en-US" sz="1700" dirty="0"/>
            </a:br>
            <a:r>
              <a:rPr lang="en-US" sz="1700" dirty="0"/>
              <a:t> </a:t>
            </a:r>
          </a:p>
          <a:p>
            <a:r>
              <a:rPr lang="en-US" sz="1800" dirty="0"/>
              <a:t>Global warming is projected to cost a similar amount by 2050</a:t>
            </a:r>
            <a:br>
              <a:rPr lang="en-US" sz="1800" dirty="0"/>
            </a:br>
            <a:endParaRPr lang="en-US" sz="1800" dirty="0"/>
          </a:p>
          <a:p>
            <a:r>
              <a:rPr lang="en-US" sz="1800" dirty="0"/>
              <a:t>The increasing scarcity of fossil fuels will lead to higher energy prices and contribute to economic, political, and social instability </a:t>
            </a:r>
          </a:p>
        </p:txBody>
      </p:sp>
      <p:pic>
        <p:nvPicPr>
          <p:cNvPr id="13" name="Picture 12">
            <a:extLst>
              <a:ext uri="{FF2B5EF4-FFF2-40B4-BE49-F238E27FC236}">
                <a16:creationId xmlns:a16="http://schemas.microsoft.com/office/drawing/2014/main" id="{FFC4C5FB-D544-C671-9CF9-EE371ECFEF4A}"/>
              </a:ext>
            </a:extLst>
          </p:cNvPr>
          <p:cNvPicPr>
            <a:picLocks noChangeAspect="1"/>
          </p:cNvPicPr>
          <p:nvPr/>
        </p:nvPicPr>
        <p:blipFill>
          <a:blip r:embed="rId2"/>
          <a:srcRect l="22153" r="27791"/>
          <a:stretch>
            <a:fillRect/>
          </a:stretch>
        </p:blipFill>
        <p:spPr>
          <a:xfrm>
            <a:off x="6096000" y="1"/>
            <a:ext cx="6102825" cy="6858000"/>
          </a:xfrm>
          <a:prstGeom prst="rect">
            <a:avLst/>
          </a:prstGeom>
        </p:spPr>
      </p:pic>
    </p:spTree>
    <p:extLst>
      <p:ext uri="{BB962C8B-B14F-4D97-AF65-F5344CB8AC3E}">
        <p14:creationId xmlns:p14="http://schemas.microsoft.com/office/powerpoint/2010/main" val="217245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2F51E81-0D48-A372-97D4-E8CF4FA33BDB}"/>
              </a:ext>
            </a:extLst>
          </p:cNvPr>
          <p:cNvSpPr>
            <a:spLocks noGrp="1"/>
          </p:cNvSpPr>
          <p:nvPr>
            <p:ph type="title"/>
          </p:nvPr>
        </p:nvSpPr>
        <p:spPr>
          <a:xfrm>
            <a:off x="686834" y="1153572"/>
            <a:ext cx="3200400" cy="4461163"/>
          </a:xfrm>
        </p:spPr>
        <p:txBody>
          <a:bodyPr>
            <a:normAutofit/>
          </a:bodyPr>
          <a:lstStyle/>
          <a:p>
            <a:r>
              <a:rPr lang="en-US" sz="3700" b="1" dirty="0">
                <a:solidFill>
                  <a:srgbClr val="FFFFFF"/>
                </a:solidFill>
              </a:rPr>
              <a:t>Why is battery storage crucial for achieving California's renewable energy goals? </a:t>
            </a:r>
            <a:endParaRPr lang="en-US" sz="3700" dirty="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9158C52D-5378-21C2-4F89-ACE2DFDE5633}"/>
              </a:ext>
            </a:extLst>
          </p:cNvPr>
          <p:cNvSpPr>
            <a:spLocks noGrp="1"/>
          </p:cNvSpPr>
          <p:nvPr>
            <p:ph idx="1"/>
          </p:nvPr>
        </p:nvSpPr>
        <p:spPr>
          <a:xfrm>
            <a:off x="4447308" y="591344"/>
            <a:ext cx="6906491" cy="5585619"/>
          </a:xfrm>
        </p:spPr>
        <p:txBody>
          <a:bodyPr anchor="ctr">
            <a:normAutofit fontScale="92500" lnSpcReduction="20000"/>
          </a:bodyPr>
          <a:lstStyle/>
          <a:p>
            <a:pPr marL="0" indent="0">
              <a:buNone/>
            </a:pPr>
            <a:r>
              <a:rPr lang="en-US" sz="2400" dirty="0"/>
              <a:t>Battery storage is essential because:</a:t>
            </a:r>
          </a:p>
          <a:p>
            <a:r>
              <a:rPr lang="en-US" sz="2400" dirty="0"/>
              <a:t>Renewable energy sources like solar and wind are intermittent; solar generates electricity when the sun shines, and wind power when the wind blows, but not consistently. </a:t>
            </a:r>
          </a:p>
          <a:p>
            <a:r>
              <a:rPr lang="en-US" sz="2400" dirty="0"/>
              <a:t>Batteries balance these intermittent renewables by storing excess energy generated during peak production times (e.g., midday for solar) and dispatching it during high-demand, low-generation periods (e.g., evening hours). </a:t>
            </a:r>
          </a:p>
          <a:p>
            <a:r>
              <a:rPr lang="en-US" sz="2400" dirty="0"/>
              <a:t>This significantly enhances community resilience from </a:t>
            </a:r>
            <a:r>
              <a:rPr lang="en-US" sz="2400" b="1" dirty="0"/>
              <a:t>outages</a:t>
            </a:r>
            <a:r>
              <a:rPr lang="en-US" sz="2400" dirty="0"/>
              <a:t> that would affect medical equipment, heat and air conditioning, carbon monoxide poisoning.</a:t>
            </a:r>
          </a:p>
          <a:p>
            <a:r>
              <a:rPr lang="en-US" sz="2400" dirty="0"/>
              <a:t>Battery energy storage helps stabilize the grid, reduces reliance on expensive and polluting combustion-based generation </a:t>
            </a:r>
            <a:r>
              <a:rPr lang="en-US" sz="2400" b="1" dirty="0"/>
              <a:t>(</a:t>
            </a:r>
            <a:r>
              <a:rPr lang="en-US" sz="2400" b="1" dirty="0" err="1"/>
              <a:t>peaker</a:t>
            </a:r>
            <a:r>
              <a:rPr lang="en-US" sz="2400" b="1" dirty="0"/>
              <a:t> plants), </a:t>
            </a:r>
            <a:r>
              <a:rPr lang="en-US" sz="2400" dirty="0"/>
              <a:t>and captures curtailed (wasted) solar energy, which would otherwise be lost. </a:t>
            </a:r>
          </a:p>
        </p:txBody>
      </p:sp>
    </p:spTree>
    <p:extLst>
      <p:ext uri="{BB962C8B-B14F-4D97-AF65-F5344CB8AC3E}">
        <p14:creationId xmlns:p14="http://schemas.microsoft.com/office/powerpoint/2010/main" val="676831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D717C04-40E1-7687-B6AA-3C6994DE242B}"/>
            </a:ext>
          </a:extLst>
        </p:cNvPr>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ight Triangle 27">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3D96923-0EE4-F1E3-CDDC-3A191E6495DB}"/>
              </a:ext>
            </a:extLst>
          </p:cNvPr>
          <p:cNvSpPr>
            <a:spLocks noGrp="1"/>
          </p:cNvSpPr>
          <p:nvPr>
            <p:ph type="title"/>
          </p:nvPr>
        </p:nvSpPr>
        <p:spPr>
          <a:xfrm>
            <a:off x="1075767" y="1188637"/>
            <a:ext cx="2988234" cy="4480726"/>
          </a:xfrm>
        </p:spPr>
        <p:txBody>
          <a:bodyPr>
            <a:normAutofit/>
          </a:bodyPr>
          <a:lstStyle/>
          <a:p>
            <a:pPr algn="ctr"/>
            <a:r>
              <a:rPr lang="en-US" sz="3600" b="1" dirty="0"/>
              <a:t>Where are these “</a:t>
            </a:r>
            <a:r>
              <a:rPr lang="en-US" sz="3600" b="1" dirty="0" err="1"/>
              <a:t>peaker</a:t>
            </a:r>
            <a:r>
              <a:rPr lang="en-US" sz="3600" b="1" dirty="0"/>
              <a:t> plants” located in our community?</a:t>
            </a:r>
            <a:br>
              <a:rPr lang="en-US" sz="3600" b="1" dirty="0"/>
            </a:br>
            <a:endParaRPr lang="en-US" sz="3600" dirty="0"/>
          </a:p>
        </p:txBody>
      </p:sp>
      <p:cxnSp>
        <p:nvCxnSpPr>
          <p:cNvPr id="30" name="Straight Connector 29">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5B43C68-9702-B34F-E35D-36DFA5C7D975}"/>
              </a:ext>
            </a:extLst>
          </p:cNvPr>
          <p:cNvSpPr>
            <a:spLocks noGrp="1"/>
          </p:cNvSpPr>
          <p:nvPr>
            <p:ph idx="1"/>
          </p:nvPr>
        </p:nvSpPr>
        <p:spPr>
          <a:xfrm>
            <a:off x="4943313" y="1647086"/>
            <a:ext cx="2988234" cy="3560260"/>
          </a:xfrm>
        </p:spPr>
        <p:txBody>
          <a:bodyPr anchor="ctr">
            <a:normAutofit/>
          </a:bodyPr>
          <a:lstStyle/>
          <a:p>
            <a:r>
              <a:rPr lang="en-US" sz="2400" dirty="0"/>
              <a:t>Gilroy Energy Center in </a:t>
            </a:r>
            <a:r>
              <a:rPr lang="en-US" sz="2400" b="1" dirty="0"/>
              <a:t>Gilroy</a:t>
            </a:r>
            <a:br>
              <a:rPr lang="en-US" sz="2400" b="1" dirty="0"/>
            </a:br>
            <a:endParaRPr lang="en-US" sz="2400" b="1" dirty="0"/>
          </a:p>
          <a:p>
            <a:r>
              <a:rPr lang="en-US" sz="2400" dirty="0"/>
              <a:t>Metcalf Energy Center south of </a:t>
            </a:r>
            <a:r>
              <a:rPr lang="en-US" sz="2400" b="1" dirty="0"/>
              <a:t>San Jose</a:t>
            </a:r>
            <a:br>
              <a:rPr lang="en-US" sz="2400" b="1" dirty="0"/>
            </a:br>
            <a:endParaRPr lang="en-US" sz="2400" b="1" dirty="0"/>
          </a:p>
          <a:p>
            <a:r>
              <a:rPr lang="en-US" sz="2400" dirty="0"/>
              <a:t>Tracy Peaker Plant near </a:t>
            </a:r>
            <a:r>
              <a:rPr lang="en-US" sz="2400" b="1" dirty="0"/>
              <a:t>Tracy</a:t>
            </a:r>
            <a:endParaRPr lang="en-US" sz="2400" dirty="0"/>
          </a:p>
        </p:txBody>
      </p:sp>
      <p:pic>
        <p:nvPicPr>
          <p:cNvPr id="6" name="Picture 5" descr="A map with red circles&#10;&#10;AI-generated content may be incorrect.">
            <a:extLst>
              <a:ext uri="{FF2B5EF4-FFF2-40B4-BE49-F238E27FC236}">
                <a16:creationId xmlns:a16="http://schemas.microsoft.com/office/drawing/2014/main" id="{CF2EB47B-CDA9-EEA8-5C04-714B98513E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23910" y="1382759"/>
            <a:ext cx="3713508" cy="4356231"/>
          </a:xfrm>
          <a:prstGeom prst="rect">
            <a:avLst/>
          </a:prstGeom>
        </p:spPr>
      </p:pic>
    </p:spTree>
    <p:extLst>
      <p:ext uri="{BB962C8B-B14F-4D97-AF65-F5344CB8AC3E}">
        <p14:creationId xmlns:p14="http://schemas.microsoft.com/office/powerpoint/2010/main" val="691116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2BD2C0B-CEF4-5792-3A9E-3B2C417DA9E0}"/>
              </a:ext>
            </a:extLst>
          </p:cNvPr>
          <p:cNvSpPr>
            <a:spLocks noGrp="1"/>
          </p:cNvSpPr>
          <p:nvPr>
            <p:ph type="title"/>
          </p:nvPr>
        </p:nvSpPr>
        <p:spPr>
          <a:xfrm>
            <a:off x="350716" y="1365448"/>
            <a:ext cx="3201366" cy="3387497"/>
          </a:xfrm>
        </p:spPr>
        <p:txBody>
          <a:bodyPr anchor="b">
            <a:normAutofit/>
          </a:bodyPr>
          <a:lstStyle/>
          <a:p>
            <a:pPr algn="ctr"/>
            <a:r>
              <a:rPr lang="en-US" sz="4000" b="1" dirty="0">
                <a:solidFill>
                  <a:srgbClr val="FFFFFF"/>
                </a:solidFill>
              </a:rPr>
              <a:t>For California to meet its 100% renewable goal by 2045</a:t>
            </a:r>
          </a:p>
        </p:txBody>
      </p:sp>
      <p:sp>
        <p:nvSpPr>
          <p:cNvPr id="3" name="Content Placeholder 2">
            <a:extLst>
              <a:ext uri="{FF2B5EF4-FFF2-40B4-BE49-F238E27FC236}">
                <a16:creationId xmlns:a16="http://schemas.microsoft.com/office/drawing/2014/main" id="{C62C583C-443B-3100-723E-793B40262C32}"/>
              </a:ext>
            </a:extLst>
          </p:cNvPr>
          <p:cNvSpPr>
            <a:spLocks noGrp="1"/>
          </p:cNvSpPr>
          <p:nvPr>
            <p:ph idx="1"/>
          </p:nvPr>
        </p:nvSpPr>
        <p:spPr>
          <a:xfrm>
            <a:off x="4810259" y="649480"/>
            <a:ext cx="6555347" cy="5546047"/>
          </a:xfrm>
        </p:spPr>
        <p:txBody>
          <a:bodyPr anchor="ctr">
            <a:normAutofit/>
          </a:bodyPr>
          <a:lstStyle/>
          <a:p>
            <a:r>
              <a:rPr lang="en-US" sz="3200" dirty="0"/>
              <a:t>It is estimated that 52,000 megawatts of battery storage will be needed.</a:t>
            </a:r>
            <a:br>
              <a:rPr lang="en-US" sz="3200" dirty="0"/>
            </a:br>
            <a:r>
              <a:rPr lang="en-US" sz="3200" dirty="0"/>
              <a:t> </a:t>
            </a:r>
          </a:p>
          <a:p>
            <a:r>
              <a:rPr lang="en-US" sz="3200" dirty="0"/>
              <a:t>Without sufficient storage, the state cannot transition off fossil fuels affordably and achieve our climate goals</a:t>
            </a:r>
          </a:p>
        </p:txBody>
      </p:sp>
    </p:spTree>
    <p:extLst>
      <p:ext uri="{BB962C8B-B14F-4D97-AF65-F5344CB8AC3E}">
        <p14:creationId xmlns:p14="http://schemas.microsoft.com/office/powerpoint/2010/main" val="1418535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A96DD43-68D9-DBC4-B7B1-71751ACD2145}"/>
              </a:ext>
            </a:extLst>
          </p:cNvPr>
          <p:cNvSpPr>
            <a:spLocks noGrp="1"/>
          </p:cNvSpPr>
          <p:nvPr>
            <p:ph type="title"/>
          </p:nvPr>
        </p:nvSpPr>
        <p:spPr>
          <a:xfrm>
            <a:off x="686834" y="1153572"/>
            <a:ext cx="3200400" cy="4461163"/>
          </a:xfrm>
        </p:spPr>
        <p:txBody>
          <a:bodyPr>
            <a:normAutofit/>
          </a:bodyPr>
          <a:lstStyle/>
          <a:p>
            <a:r>
              <a:rPr lang="en-US" sz="3700" b="1">
                <a:solidFill>
                  <a:srgbClr val="FFFFFF"/>
                </a:solidFill>
              </a:rPr>
              <a:t>What is Battery Energy Storage System (BESS) and why is fire safety a critical concern?</a:t>
            </a:r>
            <a:endParaRPr lang="en-US" sz="3700">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4B9A571-4E0B-9A35-DDF4-063CCEED4E1B}"/>
              </a:ext>
            </a:extLst>
          </p:cNvPr>
          <p:cNvSpPr>
            <a:spLocks noGrp="1"/>
          </p:cNvSpPr>
          <p:nvPr>
            <p:ph idx="1"/>
          </p:nvPr>
        </p:nvSpPr>
        <p:spPr>
          <a:xfrm>
            <a:off x="4447308" y="591344"/>
            <a:ext cx="6906491" cy="5585619"/>
          </a:xfrm>
        </p:spPr>
        <p:txBody>
          <a:bodyPr anchor="ctr">
            <a:normAutofit/>
          </a:bodyPr>
          <a:lstStyle/>
          <a:p>
            <a:r>
              <a:rPr lang="en-US" dirty="0"/>
              <a:t>BESS refers to systems that store electrical energy in batteries for later use.</a:t>
            </a:r>
            <a:br>
              <a:rPr lang="en-US" dirty="0"/>
            </a:br>
            <a:r>
              <a:rPr lang="en-US" dirty="0"/>
              <a:t> </a:t>
            </a:r>
          </a:p>
          <a:p>
            <a:r>
              <a:rPr lang="en-US" dirty="0"/>
              <a:t>Fire safety is a critical concern due to the potential for thermal runaway in batteries, which can lead to fires.</a:t>
            </a:r>
            <a:br>
              <a:rPr lang="en-US" dirty="0"/>
            </a:br>
            <a:r>
              <a:rPr lang="en-US" dirty="0"/>
              <a:t> </a:t>
            </a:r>
          </a:p>
          <a:p>
            <a:r>
              <a:rPr lang="en-US" dirty="0"/>
              <a:t>While BESS failure rates have significantly decreased (by 97% between 2018 and 2023) due to improved codes and manufacturing, the inherent risks necessitate rigorous safety measures.</a:t>
            </a:r>
          </a:p>
        </p:txBody>
      </p:sp>
    </p:spTree>
    <p:extLst>
      <p:ext uri="{BB962C8B-B14F-4D97-AF65-F5344CB8AC3E}">
        <p14:creationId xmlns:p14="http://schemas.microsoft.com/office/powerpoint/2010/main" val="2475051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3B5A49E-828B-60AE-7B8E-820A59D9B5DF}"/>
              </a:ext>
            </a:extLst>
          </p:cNvPr>
          <p:cNvSpPr>
            <a:spLocks noGrp="1"/>
          </p:cNvSpPr>
          <p:nvPr>
            <p:ph type="title"/>
          </p:nvPr>
        </p:nvSpPr>
        <p:spPr>
          <a:xfrm>
            <a:off x="826396" y="586855"/>
            <a:ext cx="4230100" cy="3387497"/>
          </a:xfrm>
        </p:spPr>
        <p:txBody>
          <a:bodyPr anchor="b">
            <a:normAutofit/>
          </a:bodyPr>
          <a:lstStyle/>
          <a:p>
            <a:pPr algn="ctr"/>
            <a:r>
              <a:rPr lang="en-US" sz="4000" b="1" dirty="0">
                <a:solidFill>
                  <a:srgbClr val="FFFFFF"/>
                </a:solidFill>
              </a:rPr>
              <a:t>Key battery safety design changes include:</a:t>
            </a:r>
          </a:p>
        </p:txBody>
      </p:sp>
      <p:sp>
        <p:nvSpPr>
          <p:cNvPr id="3" name="Content Placeholder 2">
            <a:extLst>
              <a:ext uri="{FF2B5EF4-FFF2-40B4-BE49-F238E27FC236}">
                <a16:creationId xmlns:a16="http://schemas.microsoft.com/office/drawing/2014/main" id="{0A6C1A7F-492C-DB2B-A09B-C523B556DEF9}"/>
              </a:ext>
            </a:extLst>
          </p:cNvPr>
          <p:cNvSpPr>
            <a:spLocks noGrp="1"/>
          </p:cNvSpPr>
          <p:nvPr>
            <p:ph idx="1"/>
          </p:nvPr>
        </p:nvSpPr>
        <p:spPr>
          <a:xfrm>
            <a:off x="6503158" y="649480"/>
            <a:ext cx="4862447" cy="5546047"/>
          </a:xfrm>
        </p:spPr>
        <p:txBody>
          <a:bodyPr anchor="ctr">
            <a:normAutofit/>
          </a:bodyPr>
          <a:lstStyle/>
          <a:p>
            <a:r>
              <a:rPr lang="en-US" sz="2400" dirty="0"/>
              <a:t>Internally cooled systems</a:t>
            </a:r>
          </a:p>
          <a:p>
            <a:r>
              <a:rPr lang="en-US" sz="2400" dirty="0"/>
              <a:t>Separate fire suppression within battery containers</a:t>
            </a:r>
          </a:p>
          <a:p>
            <a:r>
              <a:rPr lang="en-US" sz="2400" dirty="0"/>
              <a:t>The ability to derate individual modules to prevent thermal runaway</a:t>
            </a:r>
          </a:p>
          <a:p>
            <a:r>
              <a:rPr lang="en-US" sz="2400" dirty="0"/>
              <a:t>Increased spacing between outdoor battery modules (from 18 inches to 6.5-10.5 feet, with some new facilities opting for 28 feet)</a:t>
            </a:r>
          </a:p>
          <a:p>
            <a:r>
              <a:rPr lang="en-US" sz="2400" dirty="0"/>
              <a:t>The industry has also largely shifted to more stable lithium iron phosphate batteries.</a:t>
            </a:r>
          </a:p>
        </p:txBody>
      </p:sp>
    </p:spTree>
    <p:extLst>
      <p:ext uri="{BB962C8B-B14F-4D97-AF65-F5344CB8AC3E}">
        <p14:creationId xmlns:p14="http://schemas.microsoft.com/office/powerpoint/2010/main" val="1304177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788F96C9-2F9F-85D5-4884-5A3F0C82C5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9245" y="57247"/>
            <a:ext cx="11153510" cy="6743506"/>
          </a:xfrm>
          <a:prstGeom prst="rect">
            <a:avLst/>
          </a:prstGeom>
        </p:spPr>
      </p:pic>
    </p:spTree>
    <p:extLst>
      <p:ext uri="{BB962C8B-B14F-4D97-AF65-F5344CB8AC3E}">
        <p14:creationId xmlns:p14="http://schemas.microsoft.com/office/powerpoint/2010/main" val="22836389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2432</TotalTime>
  <Words>1309</Words>
  <Application>Microsoft Office PowerPoint</Application>
  <PresentationFormat>Widescreen</PresentationFormat>
  <Paragraphs>87</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Aptos</vt:lpstr>
      <vt:lpstr>Aptos Display</vt:lpstr>
      <vt:lpstr>Arial</vt:lpstr>
      <vt:lpstr>Office Theme</vt:lpstr>
      <vt:lpstr> Summary Prepared by  Kris Damhorst, Chair  Santa Cruz County Commission on the Environment </vt:lpstr>
      <vt:lpstr>Battery Energy Storage Informational Workshop Series </vt:lpstr>
      <vt:lpstr> What are the primary motivations for a rapid global transition to 100% Wind, Water, and Solar (WWS) energy? </vt:lpstr>
      <vt:lpstr>Why is battery storage crucial for achieving California's renewable energy goals? </vt:lpstr>
      <vt:lpstr>Where are these “peaker plants” located in our community? </vt:lpstr>
      <vt:lpstr>For California to meet its 100% renewable goal by 2045</vt:lpstr>
      <vt:lpstr>What is Battery Energy Storage System (BESS) and why is fire safety a critical concern?</vt:lpstr>
      <vt:lpstr>Key battery safety design changes include:</vt:lpstr>
      <vt:lpstr>PowerPoint Presentation</vt:lpstr>
      <vt:lpstr>What are the key safety standards  and codes that govern BESS installations?</vt:lpstr>
      <vt:lpstr>Why do lithium-ion batteries currently dominate the energy storage market?</vt:lpstr>
      <vt:lpstr>Lithium vs Sodium Batteries</vt:lpstr>
      <vt:lpstr>Based on our battery energy  storage workshops we recommended the following</vt:lpstr>
      <vt:lpstr>Commission on the Environment Recommendation Highlights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Kris Damhorst</dc:creator>
  <cp:lastModifiedBy>Kris Damhorst</cp:lastModifiedBy>
  <cp:revision>53</cp:revision>
  <dcterms:created xsi:type="dcterms:W3CDTF">2025-08-20T16:36:06Z</dcterms:created>
  <dcterms:modified xsi:type="dcterms:W3CDTF">2025-10-27T05:16:03Z</dcterms:modified>
</cp:coreProperties>
</file>